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9" r:id="rId3"/>
    <p:sldId id="258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75C"/>
    <a:srgbClr val="F0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/>
    <p:restoredTop sz="94643"/>
  </p:normalViewPr>
  <p:slideViewPr>
    <p:cSldViewPr snapToGrid="0" snapToObjects="1">
      <p:cViewPr varScale="1">
        <p:scale>
          <a:sx n="117" d="100"/>
          <a:sy n="117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Texas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9EF-FA4A-A5E8-F5A6C2F4D905}"/>
              </c:ext>
            </c:extLst>
          </c:dPt>
          <c:cat>
            <c:strRef>
              <c:f>Sheet1!$A$2:$A$3</c:f>
              <c:strCache>
                <c:ptCount val="2"/>
                <c:pt idx="0">
                  <c:v>Positive</c:v>
                </c:pt>
                <c:pt idx="1">
                  <c:v>Negative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0.9</c:v>
                </c:pt>
                <c:pt idx="1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EF-FA4A-A5E8-F5A6C2F4D90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Nation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49EF-FA4A-A5E8-F5A6C2F4D905}"/>
              </c:ext>
            </c:extLst>
          </c:dPt>
          <c:dPt>
            <c:idx val="1"/>
            <c:invertIfNegative val="0"/>
            <c:bubble3D val="0"/>
            <c:spPr>
              <a:solidFill>
                <a:srgbClr val="FF775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49EF-FA4A-A5E8-F5A6C2F4D905}"/>
              </c:ext>
            </c:extLst>
          </c:dPt>
          <c:cat>
            <c:strRef>
              <c:f>Sheet1!$A$2:$A$3</c:f>
              <c:strCache>
                <c:ptCount val="2"/>
                <c:pt idx="0">
                  <c:v>Positive</c:v>
                </c:pt>
                <c:pt idx="1">
                  <c:v>Negative</c:v>
                </c:pt>
              </c:strCache>
            </c:strRef>
          </c:cat>
          <c:val>
            <c:numRef>
              <c:f>Sheet1!$C$2:$C$3</c:f>
              <c:numCache>
                <c:formatCode>0%</c:formatCode>
                <c:ptCount val="2"/>
                <c:pt idx="0">
                  <c:v>0.6</c:v>
                </c:pt>
                <c:pt idx="1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9EF-FA4A-A5E8-F5A6C2F4D9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08473023"/>
        <c:axId val="342979183"/>
      </c:barChart>
      <c:catAx>
        <c:axId val="4084730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2979183"/>
        <c:crosses val="autoZero"/>
        <c:auto val="1"/>
        <c:lblAlgn val="ctr"/>
        <c:lblOffset val="100"/>
        <c:noMultiLvlLbl val="0"/>
      </c:catAx>
      <c:valAx>
        <c:axId val="342979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84730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Positive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Sheet1!$A$2:$A$4</c:f>
              <c:numCache>
                <c:formatCode>General</c:formatCode>
                <c:ptCount val="3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</c:numCache>
            </c:numRef>
          </c:cat>
          <c:val>
            <c:numRef>
              <c:f>Sheet1!$B$2:$B$4</c:f>
              <c:numCache>
                <c:formatCode>0%</c:formatCode>
                <c:ptCount val="3"/>
                <c:pt idx="0">
                  <c:v>0.8</c:v>
                </c:pt>
                <c:pt idx="1">
                  <c:v>0.85</c:v>
                </c:pt>
                <c:pt idx="2">
                  <c:v>0.9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7E9-AA41-B1CB-96875AE3B5C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Negative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Sheet1!$A$2:$A$4</c:f>
              <c:numCache>
                <c:formatCode>General</c:formatCode>
                <c:ptCount val="3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</c:numCache>
            </c:numRef>
          </c:cat>
          <c:val>
            <c:numRef>
              <c:f>Sheet1!$C$2:$C$4</c:f>
              <c:numCache>
                <c:formatCode>0%</c:formatCode>
                <c:ptCount val="3"/>
                <c:pt idx="0">
                  <c:v>0.2</c:v>
                </c:pt>
                <c:pt idx="1">
                  <c:v>0.15</c:v>
                </c:pt>
                <c:pt idx="2">
                  <c:v>0.1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7E9-AA41-B1CB-96875AE3B5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10858063"/>
        <c:axId val="385623343"/>
      </c:lineChart>
      <c:catAx>
        <c:axId val="4108580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5623343"/>
        <c:crosses val="autoZero"/>
        <c:auto val="1"/>
        <c:lblAlgn val="ctr"/>
        <c:lblOffset val="100"/>
        <c:noMultiLvlLbl val="0"/>
      </c:catAx>
      <c:valAx>
        <c:axId val="3856233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08580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00F203-456A-B04B-A392-7B8F1E3AC7EB}" type="doc">
      <dgm:prSet loTypeId="urn:microsoft.com/office/officeart/2005/8/layout/hProcess10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250449F-48EC-894D-8A2A-8AA7F25F1EFC}">
      <dgm:prSet phldrT="[Text]"/>
      <dgm:spPr/>
      <dgm:t>
        <a:bodyPr/>
        <a:lstStyle/>
        <a:p>
          <a:r>
            <a:rPr lang="en-US" dirty="0"/>
            <a:t>Social</a:t>
          </a:r>
        </a:p>
      </dgm:t>
    </dgm:pt>
    <dgm:pt modelId="{FDF5AF2A-1504-5145-8D32-BE6192C3B91B}" type="parTrans" cxnId="{63306653-1BDE-774E-9A06-3B75DD16A2E2}">
      <dgm:prSet/>
      <dgm:spPr/>
      <dgm:t>
        <a:bodyPr/>
        <a:lstStyle/>
        <a:p>
          <a:endParaRPr lang="en-US"/>
        </a:p>
      </dgm:t>
    </dgm:pt>
    <dgm:pt modelId="{FC4E769C-4C0B-D648-9A88-3C0FC3F28619}" type="sibTrans" cxnId="{63306653-1BDE-774E-9A06-3B75DD16A2E2}">
      <dgm:prSet/>
      <dgm:spPr/>
      <dgm:t>
        <a:bodyPr/>
        <a:lstStyle/>
        <a:p>
          <a:endParaRPr lang="en-US"/>
        </a:p>
      </dgm:t>
    </dgm:pt>
    <dgm:pt modelId="{63CB02D7-2B84-044F-8E50-34EFF4C8D2A2}">
      <dgm:prSet phldrT="[Text]"/>
      <dgm:spPr/>
      <dgm:t>
        <a:bodyPr/>
        <a:lstStyle/>
        <a:p>
          <a:r>
            <a:rPr lang="en-US" dirty="0"/>
            <a:t>Traditional</a:t>
          </a:r>
        </a:p>
      </dgm:t>
    </dgm:pt>
    <dgm:pt modelId="{9B700DC6-5168-3448-8F21-D5984D7EE095}" type="parTrans" cxnId="{5CDBC10C-576C-3B45-BCA4-354808396D2C}">
      <dgm:prSet/>
      <dgm:spPr/>
      <dgm:t>
        <a:bodyPr/>
        <a:lstStyle/>
        <a:p>
          <a:endParaRPr lang="en-US"/>
        </a:p>
      </dgm:t>
    </dgm:pt>
    <dgm:pt modelId="{F3A3EB10-078B-694E-9AF5-8451A9E0B43B}" type="sibTrans" cxnId="{5CDBC10C-576C-3B45-BCA4-354808396D2C}">
      <dgm:prSet/>
      <dgm:spPr/>
      <dgm:t>
        <a:bodyPr/>
        <a:lstStyle/>
        <a:p>
          <a:endParaRPr lang="en-US"/>
        </a:p>
      </dgm:t>
    </dgm:pt>
    <dgm:pt modelId="{92F8A25F-392A-F24B-B76D-8697C13C1062}">
      <dgm:prSet phldrT="[Text]"/>
      <dgm:spPr/>
      <dgm:t>
        <a:bodyPr/>
        <a:lstStyle/>
        <a:p>
          <a:r>
            <a:rPr lang="en-US" dirty="0"/>
            <a:t>Composite</a:t>
          </a:r>
        </a:p>
      </dgm:t>
    </dgm:pt>
    <dgm:pt modelId="{4B595891-912B-9D46-B31F-7FA1CCA6CA23}" type="parTrans" cxnId="{85B2D199-48C9-144A-91C2-0D90ED969261}">
      <dgm:prSet/>
      <dgm:spPr/>
      <dgm:t>
        <a:bodyPr/>
        <a:lstStyle/>
        <a:p>
          <a:endParaRPr lang="en-US"/>
        </a:p>
      </dgm:t>
    </dgm:pt>
    <dgm:pt modelId="{D9CE25B5-5187-184F-AECE-CA0973DE2560}" type="sibTrans" cxnId="{85B2D199-48C9-144A-91C2-0D90ED969261}">
      <dgm:prSet/>
      <dgm:spPr/>
      <dgm:t>
        <a:bodyPr/>
        <a:lstStyle/>
        <a:p>
          <a:endParaRPr lang="en-US"/>
        </a:p>
      </dgm:t>
    </dgm:pt>
    <dgm:pt modelId="{A0F1A9ED-A4B8-5544-891C-EBCA604036A0}">
      <dgm:prSet phldrT="[Text]"/>
      <dgm:spPr/>
      <dgm:t>
        <a:bodyPr/>
        <a:lstStyle/>
        <a:p>
          <a:r>
            <a:rPr lang="en-US" dirty="0"/>
            <a:t>View</a:t>
          </a:r>
        </a:p>
      </dgm:t>
    </dgm:pt>
    <dgm:pt modelId="{34A67DB8-578F-874A-8A4D-094AF7DA1270}" type="sibTrans" cxnId="{D4DCF8B7-94A7-044E-A2A5-9D5F66FC861A}">
      <dgm:prSet/>
      <dgm:spPr/>
      <dgm:t>
        <a:bodyPr/>
        <a:lstStyle/>
        <a:p>
          <a:endParaRPr lang="en-US"/>
        </a:p>
      </dgm:t>
    </dgm:pt>
    <dgm:pt modelId="{74E8F0F8-F2A4-754B-BA21-FE9120E7FBB7}" type="parTrans" cxnId="{D4DCF8B7-94A7-044E-A2A5-9D5F66FC861A}">
      <dgm:prSet/>
      <dgm:spPr/>
      <dgm:t>
        <a:bodyPr/>
        <a:lstStyle/>
        <a:p>
          <a:endParaRPr lang="en-US"/>
        </a:p>
      </dgm:t>
    </dgm:pt>
    <dgm:pt modelId="{30CF396E-651A-B64C-874F-CC0B36DA5A44}" type="pres">
      <dgm:prSet presAssocID="{C400F203-456A-B04B-A392-7B8F1E3AC7EB}" presName="Name0" presStyleCnt="0">
        <dgm:presLayoutVars>
          <dgm:dir/>
          <dgm:resizeHandles val="exact"/>
        </dgm:presLayoutVars>
      </dgm:prSet>
      <dgm:spPr/>
    </dgm:pt>
    <dgm:pt modelId="{9C2094B2-C071-6747-B0C3-D27A98B4FE8B}" type="pres">
      <dgm:prSet presAssocID="{A0F1A9ED-A4B8-5544-891C-EBCA604036A0}" presName="composite" presStyleCnt="0"/>
      <dgm:spPr/>
    </dgm:pt>
    <dgm:pt modelId="{128E8C6F-3DEA-6B40-BE0C-684EF909048F}" type="pres">
      <dgm:prSet presAssocID="{A0F1A9ED-A4B8-5544-891C-EBCA604036A0}" presName="imagSh" presStyleLbl="bgImgPlace1" presStyleIdx="0" presStyleCnt="1"/>
      <dgm:spPr/>
    </dgm:pt>
    <dgm:pt modelId="{F7669D66-55F1-C446-82DE-70C4E28D4747}" type="pres">
      <dgm:prSet presAssocID="{A0F1A9ED-A4B8-5544-891C-EBCA604036A0}" presName="txNode" presStyleLbl="node1" presStyleIdx="0" presStyleCnt="1">
        <dgm:presLayoutVars>
          <dgm:bulletEnabled val="1"/>
        </dgm:presLayoutVars>
      </dgm:prSet>
      <dgm:spPr/>
    </dgm:pt>
  </dgm:ptLst>
  <dgm:cxnLst>
    <dgm:cxn modelId="{5CDBC10C-576C-3B45-BCA4-354808396D2C}" srcId="{A0F1A9ED-A4B8-5544-891C-EBCA604036A0}" destId="{63CB02D7-2B84-044F-8E50-34EFF4C8D2A2}" srcOrd="1" destOrd="0" parTransId="{9B700DC6-5168-3448-8F21-D5984D7EE095}" sibTransId="{F3A3EB10-078B-694E-9AF5-8451A9E0B43B}"/>
    <dgm:cxn modelId="{2A508C3B-8846-D04E-9CC2-ABF9C90EC70F}" type="presOf" srcId="{C400F203-456A-B04B-A392-7B8F1E3AC7EB}" destId="{30CF396E-651A-B64C-874F-CC0B36DA5A44}" srcOrd="0" destOrd="0" presId="urn:microsoft.com/office/officeart/2005/8/layout/hProcess10"/>
    <dgm:cxn modelId="{63306653-1BDE-774E-9A06-3B75DD16A2E2}" srcId="{A0F1A9ED-A4B8-5544-891C-EBCA604036A0}" destId="{9250449F-48EC-894D-8A2A-8AA7F25F1EFC}" srcOrd="0" destOrd="0" parTransId="{FDF5AF2A-1504-5145-8D32-BE6192C3B91B}" sibTransId="{FC4E769C-4C0B-D648-9A88-3C0FC3F28619}"/>
    <dgm:cxn modelId="{969FB474-8A51-DE45-A39A-9C477E2DE12B}" type="presOf" srcId="{A0F1A9ED-A4B8-5544-891C-EBCA604036A0}" destId="{F7669D66-55F1-C446-82DE-70C4E28D4747}" srcOrd="0" destOrd="0" presId="urn:microsoft.com/office/officeart/2005/8/layout/hProcess10"/>
    <dgm:cxn modelId="{B3D89295-25D1-724A-8CC6-E74DF3F89040}" type="presOf" srcId="{9250449F-48EC-894D-8A2A-8AA7F25F1EFC}" destId="{F7669D66-55F1-C446-82DE-70C4E28D4747}" srcOrd="0" destOrd="1" presId="urn:microsoft.com/office/officeart/2005/8/layout/hProcess10"/>
    <dgm:cxn modelId="{85B2D199-48C9-144A-91C2-0D90ED969261}" srcId="{A0F1A9ED-A4B8-5544-891C-EBCA604036A0}" destId="{92F8A25F-392A-F24B-B76D-8697C13C1062}" srcOrd="2" destOrd="0" parTransId="{4B595891-912B-9D46-B31F-7FA1CCA6CA23}" sibTransId="{D9CE25B5-5187-184F-AECE-CA0973DE2560}"/>
    <dgm:cxn modelId="{D4DCF8B7-94A7-044E-A2A5-9D5F66FC861A}" srcId="{C400F203-456A-B04B-A392-7B8F1E3AC7EB}" destId="{A0F1A9ED-A4B8-5544-891C-EBCA604036A0}" srcOrd="0" destOrd="0" parTransId="{74E8F0F8-F2A4-754B-BA21-FE9120E7FBB7}" sibTransId="{34A67DB8-578F-874A-8A4D-094AF7DA1270}"/>
    <dgm:cxn modelId="{F678F1CE-E455-C147-9B35-09AD3AF0D152}" type="presOf" srcId="{92F8A25F-392A-F24B-B76D-8697C13C1062}" destId="{F7669D66-55F1-C446-82DE-70C4E28D4747}" srcOrd="0" destOrd="3" presId="urn:microsoft.com/office/officeart/2005/8/layout/hProcess10"/>
    <dgm:cxn modelId="{17CD60EE-2737-354D-B0BF-08ED4F038B01}" type="presOf" srcId="{63CB02D7-2B84-044F-8E50-34EFF4C8D2A2}" destId="{F7669D66-55F1-C446-82DE-70C4E28D4747}" srcOrd="0" destOrd="2" presId="urn:microsoft.com/office/officeart/2005/8/layout/hProcess10"/>
    <dgm:cxn modelId="{C746B44F-E09E-F246-8D64-8AD8FCED8CEF}" type="presParOf" srcId="{30CF396E-651A-B64C-874F-CC0B36DA5A44}" destId="{9C2094B2-C071-6747-B0C3-D27A98B4FE8B}" srcOrd="0" destOrd="0" presId="urn:microsoft.com/office/officeart/2005/8/layout/hProcess10"/>
    <dgm:cxn modelId="{BD79310B-1B63-2D4D-824C-AE7E1B3A5732}" type="presParOf" srcId="{9C2094B2-C071-6747-B0C3-D27A98B4FE8B}" destId="{128E8C6F-3DEA-6B40-BE0C-684EF909048F}" srcOrd="0" destOrd="0" presId="urn:microsoft.com/office/officeart/2005/8/layout/hProcess10"/>
    <dgm:cxn modelId="{E90C91D0-798F-C84F-8D65-73FF790A4DC2}" type="presParOf" srcId="{9C2094B2-C071-6747-B0C3-D27A98B4FE8B}" destId="{F7669D66-55F1-C446-82DE-70C4E28D4747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8E8C6F-3DEA-6B40-BE0C-684EF909048F}">
      <dsp:nvSpPr>
        <dsp:cNvPr id="0" name=""/>
        <dsp:cNvSpPr/>
      </dsp:nvSpPr>
      <dsp:spPr>
        <a:xfrm>
          <a:off x="668" y="0"/>
          <a:ext cx="1176475" cy="816428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669D66-55F1-C446-82DE-70C4E28D4747}">
      <dsp:nvSpPr>
        <dsp:cNvPr id="0" name=""/>
        <dsp:cNvSpPr/>
      </dsp:nvSpPr>
      <dsp:spPr>
        <a:xfrm>
          <a:off x="192187" y="489856"/>
          <a:ext cx="1176475" cy="8164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View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Social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Traditional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Composite</a:t>
          </a:r>
        </a:p>
      </dsp:txBody>
      <dsp:txXfrm>
        <a:off x="216099" y="513768"/>
        <a:ext cx="1128651" cy="7686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458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5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295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34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62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156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71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92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485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14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425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37D05E1A-B27E-A643-A7B9-FC08CC2F8284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7E589AE-55C1-EF47-944F-5E56B55C809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3703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tiff"/><Relationship Id="rId7" Type="http://schemas.openxmlformats.org/officeDocument/2006/relationships/diagramQuickStyle" Target="../diagrams/quickStyle1.xml"/><Relationship Id="rId12" Type="http://schemas.openxmlformats.org/officeDocument/2006/relationships/chart" Target="../charts/chart2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4.tiff"/><Relationship Id="rId5" Type="http://schemas.openxmlformats.org/officeDocument/2006/relationships/diagramData" Target="../diagrams/data1.xml"/><Relationship Id="rId10" Type="http://schemas.openxmlformats.org/officeDocument/2006/relationships/chart" Target="../charts/chart1.xml"/><Relationship Id="rId4" Type="http://schemas.openxmlformats.org/officeDocument/2006/relationships/image" Target="../media/image3.tiff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4E283-D0E7-4F46-A342-F6D21133B0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2 - Reax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3CA4B-5B1F-904D-A242-A0CBC83324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visual analysis on regional sentiment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77A35D8-CAF3-6E48-8988-3DBDDB436B72}"/>
              </a:ext>
            </a:extLst>
          </p:cNvPr>
          <p:cNvSpPr txBox="1">
            <a:spLocks/>
          </p:cNvSpPr>
          <p:nvPr/>
        </p:nvSpPr>
        <p:spPr>
          <a:xfrm>
            <a:off x="853335" y="3826356"/>
            <a:ext cx="11029616" cy="10138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Angelo </a:t>
            </a:r>
            <a:r>
              <a:rPr lang="en-US" dirty="0" err="1">
                <a:solidFill>
                  <a:schemeClr val="bg1"/>
                </a:solidFill>
              </a:rPr>
              <a:t>garetto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Felipe </a:t>
            </a:r>
            <a:r>
              <a:rPr lang="en-US" dirty="0" err="1">
                <a:solidFill>
                  <a:schemeClr val="bg1"/>
                </a:solidFill>
              </a:rPr>
              <a:t>coelho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7733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D991A-470C-C347-AE80-714DCC3C3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7B37B-66C0-8B42-9965-17EE146BA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32153"/>
            <a:ext cx="11029615" cy="367830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Main Topic: Compare Regional/Global trend topic sentiments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Goals:</a:t>
            </a:r>
          </a:p>
          <a:p>
            <a:pPr lvl="1"/>
            <a:r>
              <a:rPr lang="en-US" dirty="0"/>
              <a:t>Generate a visual comparison of sentiments on the trending topics for each individual region/city selected.</a:t>
            </a:r>
          </a:p>
          <a:p>
            <a:pPr lvl="1"/>
            <a:r>
              <a:rPr lang="en-US" dirty="0"/>
              <a:t>Get insights on how a regions’ sentiment differs from another on a particular issue.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Method:</a:t>
            </a:r>
          </a:p>
          <a:p>
            <a:pPr lvl="1"/>
            <a:r>
              <a:rPr lang="en-US" dirty="0"/>
              <a:t>Gather information from social media sources and traditional media channels. We plan to take the information gathered and run sentiment analysis to create data points on a geographic area which we will visualize on a map.</a:t>
            </a:r>
          </a:p>
        </p:txBody>
      </p:sp>
    </p:spTree>
    <p:extLst>
      <p:ext uri="{BB962C8B-B14F-4D97-AF65-F5344CB8AC3E}">
        <p14:creationId xmlns:p14="http://schemas.microsoft.com/office/powerpoint/2010/main" val="1823123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D991A-470C-C347-AE80-714DCC3C3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7B37B-66C0-8B42-9965-17EE146BA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32153"/>
            <a:ext cx="11029615" cy="367830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Main Data Sources:</a:t>
            </a:r>
          </a:p>
          <a:p>
            <a:pPr lvl="1"/>
            <a:r>
              <a:rPr lang="en-US" dirty="0"/>
              <a:t>Twitter</a:t>
            </a:r>
          </a:p>
          <a:p>
            <a:pPr lvl="1"/>
            <a:r>
              <a:rPr lang="en-US" dirty="0"/>
              <a:t>Regional Newspaper (Chicago, NY Times, CNN, The Economist)</a:t>
            </a:r>
          </a:p>
          <a:p>
            <a:pPr lvl="1"/>
            <a:r>
              <a:rPr lang="en-US" dirty="0"/>
              <a:t>APIs (News Media APIs)</a:t>
            </a:r>
          </a:p>
          <a:p>
            <a:pPr lvl="1"/>
            <a:r>
              <a:rPr lang="en-US" dirty="0"/>
              <a:t>Reddit</a:t>
            </a:r>
          </a:p>
        </p:txBody>
      </p:sp>
    </p:spTree>
    <p:extLst>
      <p:ext uri="{BB962C8B-B14F-4D97-AF65-F5344CB8AC3E}">
        <p14:creationId xmlns:p14="http://schemas.microsoft.com/office/powerpoint/2010/main" val="2092173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F5304F-D529-CC42-8561-3C5360123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0044" y="2000315"/>
            <a:ext cx="6191866" cy="35095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CDB4BB-09CE-3447-A165-2F446AB9043C}"/>
              </a:ext>
            </a:extLst>
          </p:cNvPr>
          <p:cNvSpPr txBox="1"/>
          <p:nvPr/>
        </p:nvSpPr>
        <p:spPr>
          <a:xfrm>
            <a:off x="3480052" y="1897311"/>
            <a:ext cx="2457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Trend Topic: Trump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26F168-EBF1-FE42-8710-29DCFB1699F1}"/>
              </a:ext>
            </a:extLst>
          </p:cNvPr>
          <p:cNvSpPr/>
          <p:nvPr/>
        </p:nvSpPr>
        <p:spPr>
          <a:xfrm>
            <a:off x="9886167" y="3953441"/>
            <a:ext cx="187356" cy="1664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2C56FC-DFCE-E54B-987D-F1E7A7D40B80}"/>
              </a:ext>
            </a:extLst>
          </p:cNvPr>
          <p:cNvSpPr/>
          <p:nvPr/>
        </p:nvSpPr>
        <p:spPr>
          <a:xfrm>
            <a:off x="9886167" y="4465069"/>
            <a:ext cx="187356" cy="16641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1401D7-CB31-6343-AA56-DBE92E14C5BF}"/>
              </a:ext>
            </a:extLst>
          </p:cNvPr>
          <p:cNvSpPr/>
          <p:nvPr/>
        </p:nvSpPr>
        <p:spPr>
          <a:xfrm>
            <a:off x="9886167" y="4933154"/>
            <a:ext cx="187356" cy="166412"/>
          </a:xfrm>
          <a:prstGeom prst="rect">
            <a:avLst/>
          </a:prstGeom>
          <a:solidFill>
            <a:srgbClr val="F0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7D663D-517E-AB41-97BB-E9208FC35294}"/>
              </a:ext>
            </a:extLst>
          </p:cNvPr>
          <p:cNvSpPr txBox="1"/>
          <p:nvPr/>
        </p:nvSpPr>
        <p:spPr>
          <a:xfrm>
            <a:off x="10118719" y="3933783"/>
            <a:ext cx="6907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Positive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6E094-3EAC-C343-86BD-345FE36B37AC}"/>
              </a:ext>
            </a:extLst>
          </p:cNvPr>
          <p:cNvSpPr txBox="1"/>
          <p:nvPr/>
        </p:nvSpPr>
        <p:spPr>
          <a:xfrm>
            <a:off x="10118718" y="4445411"/>
            <a:ext cx="8540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Negative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4BEBBE-B8FC-0948-91C0-C67E3311845E}"/>
              </a:ext>
            </a:extLst>
          </p:cNvPr>
          <p:cNvSpPr txBox="1"/>
          <p:nvPr/>
        </p:nvSpPr>
        <p:spPr>
          <a:xfrm>
            <a:off x="10125653" y="4945371"/>
            <a:ext cx="6838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Neutral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3128F24-9E33-854D-AC30-745E766B6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71" y="2472592"/>
            <a:ext cx="2505167" cy="19728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3D847E6-9EB8-5E4C-97F9-0421BC1A49F7}"/>
              </a:ext>
            </a:extLst>
          </p:cNvPr>
          <p:cNvSpPr txBox="1"/>
          <p:nvPr/>
        </p:nvSpPr>
        <p:spPr>
          <a:xfrm>
            <a:off x="240461" y="2016645"/>
            <a:ext cx="3074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Trend Topics: Nationwide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4EF20AD-7124-C743-B3F9-97341BA69C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2054" y="3459001"/>
            <a:ext cx="499232" cy="374424"/>
          </a:xfrm>
          <a:prstGeom prst="rect">
            <a:avLst/>
          </a:prstGeom>
        </p:spPr>
      </p:pic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3F1145FE-39B4-6A4A-AC3D-88B24935C9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8683641"/>
              </p:ext>
            </p:extLst>
          </p:nvPr>
        </p:nvGraphicFramePr>
        <p:xfrm>
          <a:off x="9731910" y="1987185"/>
          <a:ext cx="1369332" cy="1306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FC198A15-E4F7-7840-8EED-A8C526B7E0F3}"/>
              </a:ext>
            </a:extLst>
          </p:cNvPr>
          <p:cNvSpPr/>
          <p:nvPr/>
        </p:nvSpPr>
        <p:spPr>
          <a:xfrm>
            <a:off x="7131503" y="5510274"/>
            <a:ext cx="1371598" cy="1260700"/>
          </a:xfrm>
          <a:prstGeom prst="rect">
            <a:avLst/>
          </a:prstGeom>
          <a:solidFill>
            <a:srgbClr val="FF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Top 5 Mentions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Mention1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Mention2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Mention3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Mention4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Mention5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CEF5C3B-C896-9148-90EF-000BE9C5F9D3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7131503" y="4278086"/>
            <a:ext cx="685799" cy="1232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0297B738-6B2C-594A-B66A-7BAB5B645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3892031"/>
              </p:ext>
            </p:extLst>
          </p:nvPr>
        </p:nvGraphicFramePr>
        <p:xfrm>
          <a:off x="4855029" y="5619165"/>
          <a:ext cx="1780948" cy="12388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C07A72F7-040D-094A-B598-246DDB9A129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06781" y="2081977"/>
            <a:ext cx="238668" cy="238668"/>
          </a:xfrm>
          <a:prstGeom prst="rect">
            <a:avLst/>
          </a:prstGeom>
        </p:spPr>
      </p:pic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D9BA868A-13DA-8D41-B400-CE86906527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8443683"/>
              </p:ext>
            </p:extLst>
          </p:nvPr>
        </p:nvGraphicFramePr>
        <p:xfrm>
          <a:off x="590465" y="4618641"/>
          <a:ext cx="2448050" cy="17832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29" name="Title 1">
            <a:extLst>
              <a:ext uri="{FF2B5EF4-FFF2-40B4-BE49-F238E27FC236}">
                <a16:creationId xmlns:a16="http://schemas.microsoft.com/office/drawing/2014/main" id="{DE29513F-9CC1-E849-BD8B-5144EB060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dirty="0"/>
              <a:t>Project 2 – sketch of final design</a:t>
            </a:r>
          </a:p>
        </p:txBody>
      </p:sp>
    </p:spTree>
    <p:extLst>
      <p:ext uri="{BB962C8B-B14F-4D97-AF65-F5344CB8AC3E}">
        <p14:creationId xmlns:p14="http://schemas.microsoft.com/office/powerpoint/2010/main" val="270701190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{AB1E286C-D731-3845-A6F3-B8592CE39D74}tf10001123</Template>
  <TotalTime>34</TotalTime>
  <Words>164</Words>
  <Application>Microsoft Macintosh PowerPoint</Application>
  <PresentationFormat>Widescreen</PresentationFormat>
  <Paragraphs>33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Gill Sans MT</vt:lpstr>
      <vt:lpstr>Wingdings 2</vt:lpstr>
      <vt:lpstr>Dividend</vt:lpstr>
      <vt:lpstr>Project 2 - Reax</vt:lpstr>
      <vt:lpstr>Project 2 – Proposal</vt:lpstr>
      <vt:lpstr>Project 2 – Data sources</vt:lpstr>
      <vt:lpstr>Project 2 – sketch of final design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Felipe Coelho</dc:creator>
  <cp:lastModifiedBy>Felipe Coelho</cp:lastModifiedBy>
  <cp:revision>4</cp:revision>
  <dcterms:created xsi:type="dcterms:W3CDTF">2018-11-10T19:02:45Z</dcterms:created>
  <dcterms:modified xsi:type="dcterms:W3CDTF">2018-11-10T19:37:00Z</dcterms:modified>
</cp:coreProperties>
</file>

<file path=docProps/thumbnail.jpeg>
</file>